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50384075" cy="3630136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D60"/>
    <a:srgbClr val="5B1F2B"/>
    <a:srgbClr val="E9F4FA"/>
    <a:srgbClr val="FEF8F0"/>
    <a:srgbClr val="FDEED7"/>
    <a:srgbClr val="592029"/>
    <a:srgbClr val="CCFFCC"/>
    <a:srgbClr val="FFFFCC"/>
    <a:srgbClr val="E8FCFE"/>
    <a:srgbClr val="009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291" autoAdjust="0"/>
  </p:normalViewPr>
  <p:slideViewPr>
    <p:cSldViewPr snapToGrid="0">
      <p:cViewPr varScale="1">
        <p:scale>
          <a:sx n="25" d="100"/>
          <a:sy n="25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6DA86-463A-41D1-834A-43101F8A9380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67038" y="857250"/>
            <a:ext cx="32099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E857-80C7-4811-9EB6-7D114768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7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1pPr>
    <a:lvl2pPr marL="2073859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2pPr>
    <a:lvl3pPr marL="4147718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3pPr>
    <a:lvl4pPr marL="6221578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4pPr>
    <a:lvl5pPr marL="8295437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5pPr>
    <a:lvl6pPr marL="10369296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6pPr>
    <a:lvl7pPr marL="12443155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7pPr>
    <a:lvl8pPr marL="14517014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8pPr>
    <a:lvl9pPr marL="16590874" algn="l" defTabSz="4147718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806" y="5940990"/>
            <a:ext cx="42826464" cy="12638252"/>
          </a:xfrm>
        </p:spPr>
        <p:txBody>
          <a:bodyPr anchor="b"/>
          <a:lstStyle>
            <a:lvl1pPr algn="ctr">
              <a:defRPr sz="317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010" y="19066621"/>
            <a:ext cx="37788056" cy="8764424"/>
          </a:xfrm>
        </p:spPr>
        <p:txBody>
          <a:bodyPr/>
          <a:lstStyle>
            <a:lvl1pPr marL="0" indent="0" algn="ctr">
              <a:buNone/>
              <a:defRPr sz="12704"/>
            </a:lvl1pPr>
            <a:lvl2pPr marL="2420097" indent="0" algn="ctr">
              <a:buNone/>
              <a:defRPr sz="10587"/>
            </a:lvl2pPr>
            <a:lvl3pPr marL="4840194" indent="0" algn="ctr">
              <a:buNone/>
              <a:defRPr sz="9528"/>
            </a:lvl3pPr>
            <a:lvl4pPr marL="7260290" indent="0" algn="ctr">
              <a:buNone/>
              <a:defRPr sz="8469"/>
            </a:lvl4pPr>
            <a:lvl5pPr marL="9680387" indent="0" algn="ctr">
              <a:buNone/>
              <a:defRPr sz="8469"/>
            </a:lvl5pPr>
            <a:lvl6pPr marL="12100484" indent="0" algn="ctr">
              <a:buNone/>
              <a:defRPr sz="8469"/>
            </a:lvl6pPr>
            <a:lvl7pPr marL="14520581" indent="0" algn="ctr">
              <a:buNone/>
              <a:defRPr sz="8469"/>
            </a:lvl7pPr>
            <a:lvl8pPr marL="16940677" indent="0" algn="ctr">
              <a:buNone/>
              <a:defRPr sz="8469"/>
            </a:lvl8pPr>
            <a:lvl9pPr marL="19360774" indent="0" algn="ctr">
              <a:buNone/>
              <a:defRPr sz="84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1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56107" y="1932712"/>
            <a:ext cx="10864066" cy="3076372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3908" y="1932712"/>
            <a:ext cx="31962398" cy="3076372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8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4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666" y="9050142"/>
            <a:ext cx="43456265" cy="15100356"/>
          </a:xfrm>
        </p:spPr>
        <p:txBody>
          <a:bodyPr anchor="b"/>
          <a:lstStyle>
            <a:lvl1pPr>
              <a:defRPr sz="317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666" y="24293353"/>
            <a:ext cx="43456265" cy="7940921"/>
          </a:xfrm>
        </p:spPr>
        <p:txBody>
          <a:bodyPr/>
          <a:lstStyle>
            <a:lvl1pPr marL="0" indent="0">
              <a:buNone/>
              <a:defRPr sz="12704">
                <a:solidFill>
                  <a:schemeClr val="tx1"/>
                </a:solidFill>
              </a:defRPr>
            </a:lvl1pPr>
            <a:lvl2pPr marL="2420097" indent="0">
              <a:buNone/>
              <a:defRPr sz="10587">
                <a:solidFill>
                  <a:schemeClr val="tx1">
                    <a:tint val="75000"/>
                  </a:schemeClr>
                </a:solidFill>
              </a:defRPr>
            </a:lvl2pPr>
            <a:lvl3pPr marL="4840194" indent="0">
              <a:buNone/>
              <a:defRPr sz="9528">
                <a:solidFill>
                  <a:schemeClr val="tx1">
                    <a:tint val="75000"/>
                  </a:schemeClr>
                </a:solidFill>
              </a:defRPr>
            </a:lvl3pPr>
            <a:lvl4pPr marL="7260290" indent="0">
              <a:buNone/>
              <a:defRPr sz="8469">
                <a:solidFill>
                  <a:schemeClr val="tx1">
                    <a:tint val="75000"/>
                  </a:schemeClr>
                </a:solidFill>
              </a:defRPr>
            </a:lvl4pPr>
            <a:lvl5pPr marL="9680387" indent="0">
              <a:buNone/>
              <a:defRPr sz="8469">
                <a:solidFill>
                  <a:schemeClr val="tx1">
                    <a:tint val="75000"/>
                  </a:schemeClr>
                </a:solidFill>
              </a:defRPr>
            </a:lvl5pPr>
            <a:lvl6pPr marL="12100484" indent="0">
              <a:buNone/>
              <a:defRPr sz="8469">
                <a:solidFill>
                  <a:schemeClr val="tx1">
                    <a:tint val="75000"/>
                  </a:schemeClr>
                </a:solidFill>
              </a:defRPr>
            </a:lvl6pPr>
            <a:lvl7pPr marL="14520581" indent="0">
              <a:buNone/>
              <a:defRPr sz="8469">
                <a:solidFill>
                  <a:schemeClr val="tx1">
                    <a:tint val="75000"/>
                  </a:schemeClr>
                </a:solidFill>
              </a:defRPr>
            </a:lvl7pPr>
            <a:lvl8pPr marL="16940677" indent="0">
              <a:buNone/>
              <a:defRPr sz="8469">
                <a:solidFill>
                  <a:schemeClr val="tx1">
                    <a:tint val="75000"/>
                  </a:schemeClr>
                </a:solidFill>
              </a:defRPr>
            </a:lvl8pPr>
            <a:lvl9pPr marL="19360774" indent="0">
              <a:buNone/>
              <a:defRPr sz="84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3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3905" y="9663557"/>
            <a:ext cx="21413232" cy="2303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06938" y="9663557"/>
            <a:ext cx="21413232" cy="2303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467" y="1932719"/>
            <a:ext cx="43456265" cy="701658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0473" y="8898878"/>
            <a:ext cx="21314822" cy="4361203"/>
          </a:xfrm>
        </p:spPr>
        <p:txBody>
          <a:bodyPr anchor="b"/>
          <a:lstStyle>
            <a:lvl1pPr marL="0" indent="0">
              <a:buNone/>
              <a:defRPr sz="12704" b="1"/>
            </a:lvl1pPr>
            <a:lvl2pPr marL="2420097" indent="0">
              <a:buNone/>
              <a:defRPr sz="10587" b="1"/>
            </a:lvl2pPr>
            <a:lvl3pPr marL="4840194" indent="0">
              <a:buNone/>
              <a:defRPr sz="9528" b="1"/>
            </a:lvl3pPr>
            <a:lvl4pPr marL="7260290" indent="0">
              <a:buNone/>
              <a:defRPr sz="8469" b="1"/>
            </a:lvl4pPr>
            <a:lvl5pPr marL="9680387" indent="0">
              <a:buNone/>
              <a:defRPr sz="8469" b="1"/>
            </a:lvl5pPr>
            <a:lvl6pPr marL="12100484" indent="0">
              <a:buNone/>
              <a:defRPr sz="8469" b="1"/>
            </a:lvl6pPr>
            <a:lvl7pPr marL="14520581" indent="0">
              <a:buNone/>
              <a:defRPr sz="8469" b="1"/>
            </a:lvl7pPr>
            <a:lvl8pPr marL="16940677" indent="0">
              <a:buNone/>
              <a:defRPr sz="8469" b="1"/>
            </a:lvl8pPr>
            <a:lvl9pPr marL="19360774" indent="0">
              <a:buNone/>
              <a:defRPr sz="84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0473" y="13260081"/>
            <a:ext cx="21314822" cy="195035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06941" y="8898878"/>
            <a:ext cx="21419794" cy="4361203"/>
          </a:xfrm>
        </p:spPr>
        <p:txBody>
          <a:bodyPr anchor="b"/>
          <a:lstStyle>
            <a:lvl1pPr marL="0" indent="0">
              <a:buNone/>
              <a:defRPr sz="12704" b="1"/>
            </a:lvl1pPr>
            <a:lvl2pPr marL="2420097" indent="0">
              <a:buNone/>
              <a:defRPr sz="10587" b="1"/>
            </a:lvl2pPr>
            <a:lvl3pPr marL="4840194" indent="0">
              <a:buNone/>
              <a:defRPr sz="9528" b="1"/>
            </a:lvl3pPr>
            <a:lvl4pPr marL="7260290" indent="0">
              <a:buNone/>
              <a:defRPr sz="8469" b="1"/>
            </a:lvl4pPr>
            <a:lvl5pPr marL="9680387" indent="0">
              <a:buNone/>
              <a:defRPr sz="8469" b="1"/>
            </a:lvl5pPr>
            <a:lvl6pPr marL="12100484" indent="0">
              <a:buNone/>
              <a:defRPr sz="8469" b="1"/>
            </a:lvl6pPr>
            <a:lvl7pPr marL="14520581" indent="0">
              <a:buNone/>
              <a:defRPr sz="8469" b="1"/>
            </a:lvl7pPr>
            <a:lvl8pPr marL="16940677" indent="0">
              <a:buNone/>
              <a:defRPr sz="8469" b="1"/>
            </a:lvl8pPr>
            <a:lvl9pPr marL="19360774" indent="0">
              <a:buNone/>
              <a:defRPr sz="84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06941" y="13260081"/>
            <a:ext cx="21419794" cy="195035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0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2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0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467" y="2420091"/>
            <a:ext cx="16250176" cy="8470318"/>
          </a:xfrm>
        </p:spPr>
        <p:txBody>
          <a:bodyPr anchor="b"/>
          <a:lstStyle>
            <a:lvl1pPr>
              <a:defRPr sz="169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9794" y="5226732"/>
            <a:ext cx="25506938" cy="25797496"/>
          </a:xfrm>
        </p:spPr>
        <p:txBody>
          <a:bodyPr/>
          <a:lstStyle>
            <a:lvl1pPr>
              <a:defRPr sz="16939"/>
            </a:lvl1pPr>
            <a:lvl2pPr>
              <a:defRPr sz="14821"/>
            </a:lvl2pPr>
            <a:lvl3pPr>
              <a:defRPr sz="12704"/>
            </a:lvl3pPr>
            <a:lvl4pPr>
              <a:defRPr sz="10587"/>
            </a:lvl4pPr>
            <a:lvl5pPr>
              <a:defRPr sz="10587"/>
            </a:lvl5pPr>
            <a:lvl6pPr>
              <a:defRPr sz="10587"/>
            </a:lvl6pPr>
            <a:lvl7pPr>
              <a:defRPr sz="10587"/>
            </a:lvl7pPr>
            <a:lvl8pPr>
              <a:defRPr sz="10587"/>
            </a:lvl8pPr>
            <a:lvl9pPr>
              <a:defRPr sz="1058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0467" y="10890409"/>
            <a:ext cx="16250176" cy="20175830"/>
          </a:xfrm>
        </p:spPr>
        <p:txBody>
          <a:bodyPr/>
          <a:lstStyle>
            <a:lvl1pPr marL="0" indent="0">
              <a:buNone/>
              <a:defRPr sz="8469"/>
            </a:lvl1pPr>
            <a:lvl2pPr marL="2420097" indent="0">
              <a:buNone/>
              <a:defRPr sz="7411"/>
            </a:lvl2pPr>
            <a:lvl3pPr marL="4840194" indent="0">
              <a:buNone/>
              <a:defRPr sz="6352"/>
            </a:lvl3pPr>
            <a:lvl4pPr marL="7260290" indent="0">
              <a:buNone/>
              <a:defRPr sz="5293"/>
            </a:lvl4pPr>
            <a:lvl5pPr marL="9680387" indent="0">
              <a:buNone/>
              <a:defRPr sz="5293"/>
            </a:lvl5pPr>
            <a:lvl6pPr marL="12100484" indent="0">
              <a:buNone/>
              <a:defRPr sz="5293"/>
            </a:lvl6pPr>
            <a:lvl7pPr marL="14520581" indent="0">
              <a:buNone/>
              <a:defRPr sz="5293"/>
            </a:lvl7pPr>
            <a:lvl8pPr marL="16940677" indent="0">
              <a:buNone/>
              <a:defRPr sz="5293"/>
            </a:lvl8pPr>
            <a:lvl9pPr marL="19360774" indent="0">
              <a:buNone/>
              <a:defRPr sz="52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467" y="2420091"/>
            <a:ext cx="16250176" cy="8470318"/>
          </a:xfrm>
        </p:spPr>
        <p:txBody>
          <a:bodyPr anchor="b"/>
          <a:lstStyle>
            <a:lvl1pPr>
              <a:defRPr sz="169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19794" y="5226732"/>
            <a:ext cx="25506938" cy="25797496"/>
          </a:xfrm>
        </p:spPr>
        <p:txBody>
          <a:bodyPr anchor="t"/>
          <a:lstStyle>
            <a:lvl1pPr marL="0" indent="0">
              <a:buNone/>
              <a:defRPr sz="16939"/>
            </a:lvl1pPr>
            <a:lvl2pPr marL="2420097" indent="0">
              <a:buNone/>
              <a:defRPr sz="14821"/>
            </a:lvl2pPr>
            <a:lvl3pPr marL="4840194" indent="0">
              <a:buNone/>
              <a:defRPr sz="12704"/>
            </a:lvl3pPr>
            <a:lvl4pPr marL="7260290" indent="0">
              <a:buNone/>
              <a:defRPr sz="10587"/>
            </a:lvl4pPr>
            <a:lvl5pPr marL="9680387" indent="0">
              <a:buNone/>
              <a:defRPr sz="10587"/>
            </a:lvl5pPr>
            <a:lvl6pPr marL="12100484" indent="0">
              <a:buNone/>
              <a:defRPr sz="10587"/>
            </a:lvl6pPr>
            <a:lvl7pPr marL="14520581" indent="0">
              <a:buNone/>
              <a:defRPr sz="10587"/>
            </a:lvl7pPr>
            <a:lvl8pPr marL="16940677" indent="0">
              <a:buNone/>
              <a:defRPr sz="10587"/>
            </a:lvl8pPr>
            <a:lvl9pPr marL="19360774" indent="0">
              <a:buNone/>
              <a:defRPr sz="1058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0467" y="10890409"/>
            <a:ext cx="16250176" cy="20175830"/>
          </a:xfrm>
        </p:spPr>
        <p:txBody>
          <a:bodyPr/>
          <a:lstStyle>
            <a:lvl1pPr marL="0" indent="0">
              <a:buNone/>
              <a:defRPr sz="8469"/>
            </a:lvl1pPr>
            <a:lvl2pPr marL="2420097" indent="0">
              <a:buNone/>
              <a:defRPr sz="7411"/>
            </a:lvl2pPr>
            <a:lvl3pPr marL="4840194" indent="0">
              <a:buNone/>
              <a:defRPr sz="6352"/>
            </a:lvl3pPr>
            <a:lvl4pPr marL="7260290" indent="0">
              <a:buNone/>
              <a:defRPr sz="5293"/>
            </a:lvl4pPr>
            <a:lvl5pPr marL="9680387" indent="0">
              <a:buNone/>
              <a:defRPr sz="5293"/>
            </a:lvl5pPr>
            <a:lvl6pPr marL="12100484" indent="0">
              <a:buNone/>
              <a:defRPr sz="5293"/>
            </a:lvl6pPr>
            <a:lvl7pPr marL="14520581" indent="0">
              <a:buNone/>
              <a:defRPr sz="5293"/>
            </a:lvl7pPr>
            <a:lvl8pPr marL="16940677" indent="0">
              <a:buNone/>
              <a:defRPr sz="5293"/>
            </a:lvl8pPr>
            <a:lvl9pPr marL="19360774" indent="0">
              <a:buNone/>
              <a:defRPr sz="52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3905" y="1932719"/>
            <a:ext cx="43456265" cy="7016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905" y="9663557"/>
            <a:ext cx="43456265" cy="23032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3905" y="33645994"/>
            <a:ext cx="11336417" cy="1932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A3FE-C676-472A-886D-B4B20BB511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89725" y="33645994"/>
            <a:ext cx="17004625" cy="1932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83753" y="33645994"/>
            <a:ext cx="11336417" cy="1932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9CFBC-79C0-4003-924C-E9200615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7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840194" rtl="0" eaLnBrk="1" latinLnBrk="0" hangingPunct="1">
        <a:lnSpc>
          <a:spcPct val="90000"/>
        </a:lnSpc>
        <a:spcBef>
          <a:spcPct val="0"/>
        </a:spcBef>
        <a:buNone/>
        <a:defRPr sz="23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0048" indent="-1210048" algn="l" defTabSz="4840194" rtl="0" eaLnBrk="1" latinLnBrk="0" hangingPunct="1">
        <a:lnSpc>
          <a:spcPct val="90000"/>
        </a:lnSpc>
        <a:spcBef>
          <a:spcPts val="5293"/>
        </a:spcBef>
        <a:buFont typeface="Arial" panose="020B0604020202020204" pitchFamily="34" charset="0"/>
        <a:buChar char="•"/>
        <a:defRPr sz="14821" kern="1200">
          <a:solidFill>
            <a:schemeClr val="tx1"/>
          </a:solidFill>
          <a:latin typeface="+mn-lt"/>
          <a:ea typeface="+mn-ea"/>
          <a:cs typeface="+mn-cs"/>
        </a:defRPr>
      </a:lvl1pPr>
      <a:lvl2pPr marL="3630145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12704" kern="1200">
          <a:solidFill>
            <a:schemeClr val="tx1"/>
          </a:solidFill>
          <a:latin typeface="+mn-lt"/>
          <a:ea typeface="+mn-ea"/>
          <a:cs typeface="+mn-cs"/>
        </a:defRPr>
      </a:lvl2pPr>
      <a:lvl3pPr marL="6050242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10587" kern="1200">
          <a:solidFill>
            <a:schemeClr val="tx1"/>
          </a:solidFill>
          <a:latin typeface="+mn-lt"/>
          <a:ea typeface="+mn-ea"/>
          <a:cs typeface="+mn-cs"/>
        </a:defRPr>
      </a:lvl3pPr>
      <a:lvl4pPr marL="8470339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9528" kern="1200">
          <a:solidFill>
            <a:schemeClr val="tx1"/>
          </a:solidFill>
          <a:latin typeface="+mn-lt"/>
          <a:ea typeface="+mn-ea"/>
          <a:cs typeface="+mn-cs"/>
        </a:defRPr>
      </a:lvl4pPr>
      <a:lvl5pPr marL="10890435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9528" kern="1200">
          <a:solidFill>
            <a:schemeClr val="tx1"/>
          </a:solidFill>
          <a:latin typeface="+mn-lt"/>
          <a:ea typeface="+mn-ea"/>
          <a:cs typeface="+mn-cs"/>
        </a:defRPr>
      </a:lvl5pPr>
      <a:lvl6pPr marL="13310532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9528" kern="1200">
          <a:solidFill>
            <a:schemeClr val="tx1"/>
          </a:solidFill>
          <a:latin typeface="+mn-lt"/>
          <a:ea typeface="+mn-ea"/>
          <a:cs typeface="+mn-cs"/>
        </a:defRPr>
      </a:lvl6pPr>
      <a:lvl7pPr marL="15730629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9528" kern="1200">
          <a:solidFill>
            <a:schemeClr val="tx1"/>
          </a:solidFill>
          <a:latin typeface="+mn-lt"/>
          <a:ea typeface="+mn-ea"/>
          <a:cs typeface="+mn-cs"/>
        </a:defRPr>
      </a:lvl7pPr>
      <a:lvl8pPr marL="18150726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9528" kern="1200">
          <a:solidFill>
            <a:schemeClr val="tx1"/>
          </a:solidFill>
          <a:latin typeface="+mn-lt"/>
          <a:ea typeface="+mn-ea"/>
          <a:cs typeface="+mn-cs"/>
        </a:defRPr>
      </a:lvl8pPr>
      <a:lvl9pPr marL="20570822" indent="-1210048" algn="l" defTabSz="4840194" rtl="0" eaLnBrk="1" latinLnBrk="0" hangingPunct="1">
        <a:lnSpc>
          <a:spcPct val="90000"/>
        </a:lnSpc>
        <a:spcBef>
          <a:spcPts val="2647"/>
        </a:spcBef>
        <a:buFont typeface="Arial" panose="020B0604020202020204" pitchFamily="34" charset="0"/>
        <a:buChar char="•"/>
        <a:defRPr sz="9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1pPr>
      <a:lvl2pPr marL="2420097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2pPr>
      <a:lvl3pPr marL="4840194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3pPr>
      <a:lvl4pPr marL="7260290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4pPr>
      <a:lvl5pPr marL="9680387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5pPr>
      <a:lvl6pPr marL="12100484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6pPr>
      <a:lvl7pPr marL="14520581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7pPr>
      <a:lvl8pPr marL="16940677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8pPr>
      <a:lvl9pPr marL="19360774" algn="l" defTabSz="4840194" rtl="0" eaLnBrk="1" latinLnBrk="0" hangingPunct="1">
        <a:defRPr sz="9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ángulo 101">
            <a:extLst>
              <a:ext uri="{FF2B5EF4-FFF2-40B4-BE49-F238E27FC236}">
                <a16:creationId xmlns="" xmlns:a16="http://schemas.microsoft.com/office/drawing/2014/main" id="{CCBAE712-EBFA-4408-862F-FE9F82619457}"/>
              </a:ext>
            </a:extLst>
          </p:cNvPr>
          <p:cNvSpPr/>
          <p:nvPr/>
        </p:nvSpPr>
        <p:spPr>
          <a:xfrm>
            <a:off x="-130327" y="139022"/>
            <a:ext cx="50419310" cy="36301363"/>
          </a:xfrm>
          <a:prstGeom prst="rect">
            <a:avLst/>
          </a:prstGeom>
          <a:solidFill>
            <a:srgbClr val="1F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0109D0FA-42B1-4393-8F2F-B013F1CDC425}"/>
              </a:ext>
            </a:extLst>
          </p:cNvPr>
          <p:cNvSpPr/>
          <p:nvPr/>
        </p:nvSpPr>
        <p:spPr>
          <a:xfrm>
            <a:off x="1224402" y="348621"/>
            <a:ext cx="43187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high triglycerides and arterial stiffness in a population-based sample: Results from the </a:t>
            </a:r>
            <a:r>
              <a:rPr lang="en-US" sz="8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Kardiovize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2030 study</a:t>
            </a:r>
            <a:endParaRPr lang="cs-CZ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6173550F-0106-4555-A351-8AEF40022E41}"/>
              </a:ext>
            </a:extLst>
          </p:cNvPr>
          <p:cNvSpPr/>
          <p:nvPr/>
        </p:nvSpPr>
        <p:spPr>
          <a:xfrm>
            <a:off x="0" y="3435251"/>
            <a:ext cx="502889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102"/>
              </a:spcAft>
            </a:pPr>
            <a:r>
              <a:rPr lang="cs-CZ" sz="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Iuliia Pavlovska</a:t>
            </a:r>
            <a:r>
              <a:rPr lang="es-ES" sz="50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cs-CZ" sz="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Juan </a:t>
            </a:r>
            <a:r>
              <a:rPr lang="es-ES" sz="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</a:t>
            </a:r>
            <a:r>
              <a:rPr lang="es-ES" sz="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González-Rivas</a:t>
            </a:r>
            <a:r>
              <a:rPr lang="es-ES" sz="50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1,3</a:t>
            </a:r>
            <a:r>
              <a:rPr lang="es-ES" sz="50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Juraj </a:t>
            </a:r>
            <a:r>
              <a:rPr lang="cs-CZ" sz="5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Jakubik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</a:t>
            </a:r>
            <a:r>
              <a:rPr lang="cs-CZ" sz="5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Hruskova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Sarka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Kunzova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5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Skladana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Irma </a:t>
            </a:r>
            <a:r>
              <a:rPr lang="en-US" sz="5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Magaly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Rivas-Serna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Jose R. Medina-Inojosa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Francisco Lopez-Jimenez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Robert Vysoky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Yonas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E. Geda,</a:t>
            </a:r>
            <a:r>
              <a:rPr lang="en-US" sz="5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Gorazd B. </a:t>
            </a:r>
            <a:r>
              <a:rPr lang="cs-CZ" sz="5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Stokin</a:t>
            </a:r>
            <a:r>
              <a:rPr lang="en-US" sz="5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5000" baseline="30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74EA5205-64D0-4D97-8FDF-AA4C2E84EBB8}"/>
              </a:ext>
            </a:extLst>
          </p:cNvPr>
          <p:cNvGrpSpPr/>
          <p:nvPr/>
        </p:nvGrpSpPr>
        <p:grpSpPr>
          <a:xfrm>
            <a:off x="35742946" y="7430805"/>
            <a:ext cx="14408877" cy="28425875"/>
            <a:chOff x="37390333" y="7468109"/>
            <a:chExt cx="12748660" cy="28301618"/>
          </a:xfrm>
        </p:grpSpPr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9FB0245E-CD0E-4B3F-8487-5D09AB6CC765}"/>
                </a:ext>
              </a:extLst>
            </p:cNvPr>
            <p:cNvSpPr/>
            <p:nvPr/>
          </p:nvSpPr>
          <p:spPr>
            <a:xfrm>
              <a:off x="37434967" y="7468109"/>
              <a:ext cx="12704026" cy="283016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983" dirty="0" smtClean="0"/>
                <a:t>= 66.1%) and 86 cm in women (sensitivity= 76.2% and specificity = 61.4%) were optimal for</a:t>
              </a:r>
              <a:endParaRPr lang="en-US" sz="1983" dirty="0"/>
            </a:p>
          </p:txBody>
        </p:sp>
        <p:grpSp>
          <p:nvGrpSpPr>
            <p:cNvPr id="51" name="Grupo 50">
              <a:extLst>
                <a:ext uri="{FF2B5EF4-FFF2-40B4-BE49-F238E27FC236}">
                  <a16:creationId xmlns="" xmlns:a16="http://schemas.microsoft.com/office/drawing/2014/main" id="{377C25E4-ADB3-45AB-9448-987E86610DEE}"/>
                </a:ext>
              </a:extLst>
            </p:cNvPr>
            <p:cNvGrpSpPr/>
            <p:nvPr/>
          </p:nvGrpSpPr>
          <p:grpSpPr>
            <a:xfrm>
              <a:off x="37390333" y="7468109"/>
              <a:ext cx="12748068" cy="13502601"/>
              <a:chOff x="37390333" y="7468109"/>
              <a:chExt cx="12748068" cy="13502601"/>
            </a:xfrm>
          </p:grpSpPr>
          <p:sp>
            <p:nvSpPr>
              <p:cNvPr id="62" name="Rectángulo 61">
                <a:extLst>
                  <a:ext uri="{FF2B5EF4-FFF2-40B4-BE49-F238E27FC236}">
                    <a16:creationId xmlns="" xmlns:a16="http://schemas.microsoft.com/office/drawing/2014/main" id="{97EC225F-6078-47EA-972F-66AFF52FBA80}"/>
                  </a:ext>
                </a:extLst>
              </p:cNvPr>
              <p:cNvSpPr/>
              <p:nvPr/>
            </p:nvSpPr>
            <p:spPr>
              <a:xfrm>
                <a:off x="37390333" y="8710401"/>
                <a:ext cx="12496139" cy="12260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total 1934 participants were included</a:t>
                </a:r>
                <a:endPara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Participants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were 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44.7% 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males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median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interquartile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age of 48 (19) 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years.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 had higher BP, blood glucose, TG, waist circumference, and CAVI than women, but lower age, HDL-c and total cholesterol. </a:t>
                </a:r>
                <a:endPara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Interquartile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</a:t>
                </a:r>
                <a:r>
                  <a:rPr lang="cs-CZ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 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CAVI were 1.0 (0.7) and 7.2 (1.4), respectively</a:t>
                </a:r>
                <a:endPara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prevalence of high CAVI 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(≥9)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 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10.0 %, higher in men than women, 14.5% and 6.4% (p &lt; 0.001), 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respectively</a:t>
                </a:r>
                <a:endParaRPr lang="cs-CZ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revalence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high CAVI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associated with male gender, higher age, high BP,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dysglycemia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abdominal obesity, and 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cholesterol, but not related to smoking and low HDL-c. </a:t>
                </a:r>
                <a:endPara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GB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Correlation between TG and CAVI was 0.136 (p</a:t>
                </a:r>
                <a:r>
                  <a:rPr lang="en-US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&lt;0.001)</a:t>
                </a:r>
                <a:endParaRPr lang="cs-CZ" sz="4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igh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 (≥ 1.7 mmol/l) increased the odds of having high CAVI (≥9) by 63%,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independent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multiple confounding variables as age, gender,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components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metabolic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syndrome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cholesterol, and smoking habits.</a:t>
                </a:r>
              </a:p>
            </p:txBody>
          </p:sp>
          <p:sp>
            <p:nvSpPr>
              <p:cNvPr id="68" name="Rectángulo 67">
                <a:extLst>
                  <a:ext uri="{FF2B5EF4-FFF2-40B4-BE49-F238E27FC236}">
                    <a16:creationId xmlns="" xmlns:a16="http://schemas.microsoft.com/office/drawing/2014/main" id="{1A4C26FF-A462-4C88-BD07-65D73897BE07}"/>
                  </a:ext>
                </a:extLst>
              </p:cNvPr>
              <p:cNvSpPr/>
              <p:nvPr/>
            </p:nvSpPr>
            <p:spPr>
              <a:xfrm>
                <a:off x="37407412" y="7468109"/>
                <a:ext cx="12730989" cy="1232808"/>
              </a:xfrm>
              <a:prstGeom prst="rect">
                <a:avLst/>
              </a:prstGeom>
              <a:gradFill flip="none" rotWithShape="1">
                <a:gsLst>
                  <a:gs pos="0">
                    <a:srgbClr val="5B1F2B">
                      <a:tint val="66000"/>
                      <a:satMod val="160000"/>
                    </a:srgbClr>
                  </a:gs>
                  <a:gs pos="50000">
                    <a:srgbClr val="5B1F2B">
                      <a:tint val="44500"/>
                      <a:satMod val="160000"/>
                    </a:srgbClr>
                  </a:gs>
                  <a:gs pos="100000">
                    <a:srgbClr val="5B1F2B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5289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RESULTS </a:t>
                </a:r>
              </a:p>
            </p:txBody>
          </p:sp>
        </p:grp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3FA1326A-5294-4AAC-BA2A-CE33BEF4BB15}"/>
              </a:ext>
            </a:extLst>
          </p:cNvPr>
          <p:cNvGrpSpPr/>
          <p:nvPr/>
        </p:nvGrpSpPr>
        <p:grpSpPr>
          <a:xfrm>
            <a:off x="35777064" y="21523039"/>
            <a:ext cx="14374090" cy="5397939"/>
            <a:chOff x="37458185" y="22707070"/>
            <a:chExt cx="12697278" cy="5397939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4AA4AE3-CCFA-4477-AEFF-AEFA3B7FD8CF}"/>
                </a:ext>
              </a:extLst>
            </p:cNvPr>
            <p:cNvSpPr/>
            <p:nvPr/>
          </p:nvSpPr>
          <p:spPr>
            <a:xfrm>
              <a:off x="37552985" y="23950025"/>
              <a:ext cx="12426813" cy="4154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TG levels were correlated with </a:t>
              </a:r>
              <a:r>
                <a:rPr lang="en-US" sz="4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ArSt</a:t>
              </a:r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measured as CAVI. </a:t>
              </a:r>
              <a:r>
                <a: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4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igh</a:t>
              </a:r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TG </a:t>
              </a:r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were 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associated with high CAVI independently of age, gender, and the presence of additional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MetS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components, smoking status and total cholesterol. This result highlights the negative influence of high TG in the process of atherosclerosis.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A659220-8F08-4426-9683-3B62A3AB5819}"/>
                </a:ext>
              </a:extLst>
            </p:cNvPr>
            <p:cNvSpPr/>
            <p:nvPr/>
          </p:nvSpPr>
          <p:spPr>
            <a:xfrm>
              <a:off x="37458185" y="22707070"/>
              <a:ext cx="12697278" cy="1232808"/>
            </a:xfrm>
            <a:prstGeom prst="rect">
              <a:avLst/>
            </a:prstGeom>
            <a:gradFill flip="none" rotWithShape="1">
              <a:gsLst>
                <a:gs pos="0">
                  <a:srgbClr val="5B1F2B">
                    <a:tint val="66000"/>
                    <a:satMod val="160000"/>
                  </a:srgbClr>
                </a:gs>
                <a:gs pos="50000">
                  <a:srgbClr val="5B1F2B">
                    <a:tint val="44500"/>
                    <a:satMod val="160000"/>
                  </a:srgbClr>
                </a:gs>
                <a:gs pos="100000">
                  <a:srgbClr val="5B1F2B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289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 </a:t>
              </a:r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="" xmlns:a16="http://schemas.microsoft.com/office/drawing/2014/main" id="{B99F0D81-3DC3-4814-B97D-C3FF1B9AB7CF}"/>
              </a:ext>
            </a:extLst>
          </p:cNvPr>
          <p:cNvSpPr/>
          <p:nvPr/>
        </p:nvSpPr>
        <p:spPr>
          <a:xfrm>
            <a:off x="400546" y="5497471"/>
            <a:ext cx="49551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102"/>
              </a:spcAft>
            </a:pPr>
            <a:r>
              <a:rPr lang="en-GB" sz="3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Clinical Research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 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Anne’s</a:t>
            </a:r>
            <a:r>
              <a:rPr lang="cs-C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cs-CZ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Brno, 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Republic, </a:t>
            </a:r>
            <a:r>
              <a:rPr lang="cs-CZ" sz="36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cs-CZ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cs-CZ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cs-CZ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cs-CZ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Masaryk University, Brno, Czech </a:t>
            </a:r>
            <a:r>
              <a:rPr lang="cs-C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Republic, </a:t>
            </a:r>
            <a:r>
              <a:rPr lang="es-ES" sz="36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 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Chan School of Public Health. Harvard University, Boston, USA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Preventive Cardiology, Department of Cardiovascular Medicine, Mayo Clinic, Rochester, MN,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Mayo Clinic Study of Aging, Rochester, MN, USA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="" xmlns:a16="http://schemas.microsoft.com/office/drawing/2014/main" id="{C2BE214A-4BAC-4E12-8FCD-53BA6A1B51F9}"/>
              </a:ext>
            </a:extLst>
          </p:cNvPr>
          <p:cNvSpPr/>
          <p:nvPr/>
        </p:nvSpPr>
        <p:spPr>
          <a:xfrm>
            <a:off x="15389892" y="16582184"/>
            <a:ext cx="20043108" cy="44627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Figure: </a:t>
            </a:r>
            <a:r>
              <a:rPr lang="en-US" sz="40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Binary regression models associating high TG ≥ 1.7 mmol/l and high CAVI ≥ 9.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adjusted by age and gender.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adjusted by age, gender, high waist circumference ≥80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 in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females and ≥94 cm in males, elevated fasting glucose ≥ 5,6 mmol/l or treatment, systolic and diastolic BP levels, HDL values.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as model 2, further adjusted by smoking status (4 categories) and TC levels.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Abbreviations: BP – blood pressure, CAVI – cardio-ankle vascular index, CI – confidence interval, HDL – HDL cholesterol, OR – Odds ratio, TC – total cholesterol, TG – triglycerides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CFADBBB3-4D10-4C29-BA83-B1896BB02CAB}"/>
              </a:ext>
            </a:extLst>
          </p:cNvPr>
          <p:cNvGrpSpPr/>
          <p:nvPr/>
        </p:nvGrpSpPr>
        <p:grpSpPr>
          <a:xfrm>
            <a:off x="154481" y="7359576"/>
            <a:ext cx="14907293" cy="29308967"/>
            <a:chOff x="-6410824" y="7396921"/>
            <a:chExt cx="12561367" cy="29190370"/>
          </a:xfrm>
        </p:grpSpPr>
        <p:grpSp>
          <p:nvGrpSpPr>
            <p:cNvPr id="47" name="Grupo 46">
              <a:extLst>
                <a:ext uri="{FF2B5EF4-FFF2-40B4-BE49-F238E27FC236}">
                  <a16:creationId xmlns="" xmlns:a16="http://schemas.microsoft.com/office/drawing/2014/main" id="{63F955DF-684D-417B-A524-C25C9C8FBF89}"/>
                </a:ext>
              </a:extLst>
            </p:cNvPr>
            <p:cNvGrpSpPr/>
            <p:nvPr/>
          </p:nvGrpSpPr>
          <p:grpSpPr>
            <a:xfrm>
              <a:off x="-6410824" y="7396921"/>
              <a:ext cx="12561367" cy="29190370"/>
              <a:chOff x="271326" y="7396921"/>
              <a:chExt cx="12561367" cy="29190370"/>
            </a:xfrm>
          </p:grpSpPr>
          <p:grpSp>
            <p:nvGrpSpPr>
              <p:cNvPr id="45" name="Grupo 44">
                <a:extLst>
                  <a:ext uri="{FF2B5EF4-FFF2-40B4-BE49-F238E27FC236}">
                    <a16:creationId xmlns="" xmlns:a16="http://schemas.microsoft.com/office/drawing/2014/main" id="{3F74FDFA-4C91-4615-9B14-7269CDFE772B}"/>
                  </a:ext>
                </a:extLst>
              </p:cNvPr>
              <p:cNvGrpSpPr/>
              <p:nvPr/>
            </p:nvGrpSpPr>
            <p:grpSpPr>
              <a:xfrm>
                <a:off x="291790" y="7396921"/>
                <a:ext cx="12540903" cy="28385509"/>
                <a:chOff x="291790" y="7396921"/>
                <a:chExt cx="12540903" cy="28385509"/>
              </a:xfrm>
            </p:grpSpPr>
            <p:grpSp>
              <p:nvGrpSpPr>
                <p:cNvPr id="43" name="Grupo 42">
                  <a:extLst>
                    <a:ext uri="{FF2B5EF4-FFF2-40B4-BE49-F238E27FC236}">
                      <a16:creationId xmlns="" xmlns:a16="http://schemas.microsoft.com/office/drawing/2014/main" id="{684E2499-1247-4843-8D35-E981F2C8C803}"/>
                    </a:ext>
                  </a:extLst>
                </p:cNvPr>
                <p:cNvGrpSpPr/>
                <p:nvPr/>
              </p:nvGrpSpPr>
              <p:grpSpPr>
                <a:xfrm>
                  <a:off x="291790" y="7396921"/>
                  <a:ext cx="12540903" cy="28385509"/>
                  <a:chOff x="291790" y="7396921"/>
                  <a:chExt cx="12540903" cy="28385509"/>
                </a:xfrm>
              </p:grpSpPr>
              <p:grpSp>
                <p:nvGrpSpPr>
                  <p:cNvPr id="42" name="Grupo 41">
                    <a:extLst>
                      <a:ext uri="{FF2B5EF4-FFF2-40B4-BE49-F238E27FC236}">
                        <a16:creationId xmlns="" xmlns:a16="http://schemas.microsoft.com/office/drawing/2014/main" id="{1DF20EEE-3471-42A0-BAEC-DB66263CE5FA}"/>
                      </a:ext>
                    </a:extLst>
                  </p:cNvPr>
                  <p:cNvGrpSpPr/>
                  <p:nvPr/>
                </p:nvGrpSpPr>
                <p:grpSpPr>
                  <a:xfrm>
                    <a:off x="317689" y="7396921"/>
                    <a:ext cx="12515004" cy="28385509"/>
                    <a:chOff x="247783" y="7437660"/>
                    <a:chExt cx="12515004" cy="28385509"/>
                  </a:xfrm>
                </p:grpSpPr>
                <p:sp>
                  <p:nvSpPr>
                    <p:cNvPr id="105" name="Rectángulo 104">
                      <a:extLst>
                        <a:ext uri="{FF2B5EF4-FFF2-40B4-BE49-F238E27FC236}">
                          <a16:creationId xmlns="" xmlns:a16="http://schemas.microsoft.com/office/drawing/2014/main" id="{CD2F2103-1568-4391-98E8-1795827404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93" y="7437660"/>
                      <a:ext cx="12499116" cy="2838550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GB" sz="1983" dirty="0"/>
                        <a:t>components</a:t>
                      </a:r>
                      <a:endParaRPr lang="en-US" sz="1983" dirty="0"/>
                    </a:p>
                  </p:txBody>
                </p:sp>
                <p:sp>
                  <p:nvSpPr>
                    <p:cNvPr id="9" name="Rectángulo 8">
                      <a:extLst>
                        <a:ext uri="{FF2B5EF4-FFF2-40B4-BE49-F238E27FC236}">
                          <a16:creationId xmlns="" xmlns:a16="http://schemas.microsoft.com/office/drawing/2014/main" id="{43EB39BB-F91D-43F7-94A3-04C6DE07A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7783" y="7443066"/>
                      <a:ext cx="12515004" cy="135459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5B1F2B">
                            <a:tint val="66000"/>
                            <a:satMod val="160000"/>
                          </a:srgbClr>
                        </a:gs>
                        <a:gs pos="50000">
                          <a:srgbClr val="5B1F2B">
                            <a:tint val="44500"/>
                            <a:satMod val="160000"/>
                          </a:srgbClr>
                        </a:gs>
                        <a:gs pos="100000">
                          <a:srgbClr val="5B1F2B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5289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</a:p>
                  </p:txBody>
                </p:sp>
              </p:grpSp>
              <p:sp>
                <p:nvSpPr>
                  <p:cNvPr id="16" name="Rectángulo 15">
                    <a:extLst>
                      <a:ext uri="{FF2B5EF4-FFF2-40B4-BE49-F238E27FC236}">
                        <a16:creationId xmlns="" xmlns:a16="http://schemas.microsoft.com/office/drawing/2014/main" id="{6B662D98-4C40-4BEF-BB87-D1E94F069386}"/>
                      </a:ext>
                    </a:extLst>
                  </p:cNvPr>
                  <p:cNvSpPr/>
                  <p:nvPr/>
                </p:nvSpPr>
                <p:spPr>
                  <a:xfrm>
                    <a:off x="291790" y="21369408"/>
                    <a:ext cx="12498853" cy="135459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5B1F2B">
                          <a:tint val="66000"/>
                          <a:satMod val="160000"/>
                        </a:srgbClr>
                      </a:gs>
                      <a:gs pos="50000">
                        <a:srgbClr val="5B1F2B">
                          <a:tint val="44500"/>
                          <a:satMod val="160000"/>
                        </a:srgbClr>
                      </a:gs>
                      <a:gs pos="100000">
                        <a:srgbClr val="5B1F2B">
                          <a:tint val="23500"/>
                          <a:satMod val="160000"/>
                        </a:srgb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s-ES" sz="5289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STUDY </a:t>
                    </a:r>
                    <a:r>
                      <a:rPr lang="es-ES" sz="5289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AIM </a:t>
                    </a:r>
                    <a:endParaRPr lang="en-US" sz="5289" b="1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" name="Rectángulo 16">
                    <a:extLst>
                      <a:ext uri="{FF2B5EF4-FFF2-40B4-BE49-F238E27FC236}">
                        <a16:creationId xmlns="" xmlns:a16="http://schemas.microsoft.com/office/drawing/2014/main" id="{3FDA52A6-C6C7-426A-AE5E-2F2841874DFE}"/>
                      </a:ext>
                    </a:extLst>
                  </p:cNvPr>
                  <p:cNvSpPr/>
                  <p:nvPr/>
                </p:nvSpPr>
                <p:spPr>
                  <a:xfrm>
                    <a:off x="320699" y="25248069"/>
                    <a:ext cx="12499116" cy="135459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5B1F2B">
                          <a:tint val="66000"/>
                          <a:satMod val="160000"/>
                        </a:srgbClr>
                      </a:gs>
                      <a:gs pos="50000">
                        <a:srgbClr val="5B1F2B">
                          <a:tint val="44500"/>
                          <a:satMod val="160000"/>
                        </a:srgbClr>
                      </a:gs>
                      <a:gs pos="100000">
                        <a:srgbClr val="5B1F2B">
                          <a:tint val="23500"/>
                          <a:satMod val="160000"/>
                        </a:srgb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s-ES" sz="529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METHODS</a:t>
                    </a:r>
                    <a:endParaRPr lang="en-US" sz="5290" b="1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" name="Rectángulo 9">
                  <a:extLst>
                    <a:ext uri="{FF2B5EF4-FFF2-40B4-BE49-F238E27FC236}">
                      <a16:creationId xmlns="" xmlns:a16="http://schemas.microsoft.com/office/drawing/2014/main" id="{135EB6FE-A57E-407A-8620-7BC0A864782D}"/>
                    </a:ext>
                  </a:extLst>
                </p:cNvPr>
                <p:cNvSpPr/>
                <p:nvPr/>
              </p:nvSpPr>
              <p:spPr>
                <a:xfrm>
                  <a:off x="442484" y="8648700"/>
                  <a:ext cx="12300755" cy="129049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GB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Cardiovascular disease (CVD) was the leading cause of mortality worldwide in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2017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main factor in the development of the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arteriosclerosis, that can lead to CVD, is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arterial stiffness (</a:t>
                  </a:r>
                  <a:r>
                    <a:rPr lang="en-US" sz="4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ArSt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which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describes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reduced capability of an artery to expand and contract in response to pressure changes and is recognized as an independent predictor of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CVD.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Measuring the cardio-ankle vascular index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(CAVI) is a relatively novel way of </a:t>
                  </a:r>
                  <a:r>
                    <a:rPr lang="en-US" sz="44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ArSt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quantification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association between high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triglycerides (TG)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and </a:t>
                  </a:r>
                  <a:r>
                    <a:rPr lang="en-US" sz="4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ArSt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shows contradictory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results</a:t>
                  </a:r>
                  <a:r>
                    <a:rPr lang="cs-CZ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GB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cs-CZ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-6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Many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studies report no association between high TG and </a:t>
                  </a:r>
                  <a:r>
                    <a:rPr lang="en-US" sz="44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ArSt</a:t>
                  </a:r>
                  <a:r>
                    <a:rPr lang="en-US" sz="4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  <a:r>
                    <a:rPr lang="cs-CZ" sz="4400" baseline="30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1,3,5</a:t>
                  </a:r>
                  <a:r>
                    <a:rPr lang="en-US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and many others report positive independent association between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them.</a:t>
                  </a:r>
                  <a:r>
                    <a:rPr lang="cs-CZ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2,4,6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Most of these studies are not evaluating randomly selected population-based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samples,</a:t>
                  </a:r>
                  <a:r>
                    <a:rPr lang="cs-CZ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2,3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mostly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including high-risk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individuals,</a:t>
                  </a:r>
                  <a:r>
                    <a:rPr lang="en-GB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cs-CZ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,4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older age groups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  <a:r>
                    <a:rPr lang="en-GB" sz="4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cs-CZ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4,5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and adjusting for components that are not specifically designed to evaluate the association between both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parameters.</a:t>
                  </a:r>
                  <a:r>
                    <a:rPr lang="cs-CZ" sz="4400" baseline="30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5,6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According to the best of our knowledge, none previous study was focused specifically on providing the answer to the question if high TG are associated with </a:t>
                  </a:r>
                  <a:r>
                    <a:rPr lang="en-US" sz="4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ArSt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p:grpSp>
          <p:sp>
            <p:nvSpPr>
              <p:cNvPr id="23" name="CuadroTexto 22">
                <a:extLst>
                  <a:ext uri="{FF2B5EF4-FFF2-40B4-BE49-F238E27FC236}">
                    <a16:creationId xmlns="" xmlns:a16="http://schemas.microsoft.com/office/drawing/2014/main" id="{01704BEB-0AC5-42B7-B553-E363C19BA5A3}"/>
                  </a:ext>
                </a:extLst>
              </p:cNvPr>
              <p:cNvSpPr txBox="1"/>
              <p:nvPr/>
            </p:nvSpPr>
            <p:spPr>
              <a:xfrm>
                <a:off x="271326" y="26379803"/>
                <a:ext cx="12436937" cy="10207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4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opulation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-based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cross-sectional, randomized sample</a:t>
                </a:r>
                <a:r>
                  <a:rPr lang="en-GB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included over 2 000 citizens of Brno aged between 25 and 65 </a:t>
                </a:r>
                <a:endParaRPr lang="cs-CZ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Personal history and demographic characteristics were evaluated using comprehensive questionnaires or face-to-face interview</a:t>
                </a: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CAVI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 measured using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VaSera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VS-1500N device (Fukuda Denshi Co., Ltd., Japan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Laboratory analyses were performed with 12-hour fasting blood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samples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blood lipids and glucose)</a:t>
                </a: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Univariate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analysis was used to assess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relationship between classic CV risk factors and high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CAVI</a:t>
                </a:r>
              </a:p>
              <a:p>
                <a:pPr marL="629679" indent="-629679" algn="just">
                  <a:buFont typeface="Arial" panose="020B0604020202020204" pitchFamily="34" charset="0"/>
                  <a:buChar char="•"/>
                </a:pP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models of logistic regression, adjusted by multiple confounders, were performed to determine the independent association between TG and CAVI</a:t>
                </a:r>
                <a:r>
                  <a:rPr lang="cs-CZ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DE36237D-FFCD-4F73-BB41-9AE6DC08B959}"/>
                </a:ext>
              </a:extLst>
            </p:cNvPr>
            <p:cNvSpPr txBox="1"/>
            <p:nvPr/>
          </p:nvSpPr>
          <p:spPr>
            <a:xfrm>
              <a:off x="-6271890" y="22566934"/>
              <a:ext cx="12365202" cy="2789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cs-CZ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 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evaluate the association between high TG and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ArSt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measured by CAVI, adjusting for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MetS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components and other traditional risk factors, in a random population-based sample of European adults. </a:t>
              </a:r>
              <a:endParaRPr lang="cs-CZ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3" name="Grupo 222">
            <a:extLst>
              <a:ext uri="{FF2B5EF4-FFF2-40B4-BE49-F238E27FC236}">
                <a16:creationId xmlns="" xmlns:a16="http://schemas.microsoft.com/office/drawing/2014/main" id="{AAC25D4D-26D4-4FBF-9D24-F634641EF874}"/>
              </a:ext>
            </a:extLst>
          </p:cNvPr>
          <p:cNvGrpSpPr/>
          <p:nvPr/>
        </p:nvGrpSpPr>
        <p:grpSpPr>
          <a:xfrm>
            <a:off x="35737799" y="26904495"/>
            <a:ext cx="14398802" cy="2185316"/>
            <a:chOff x="37392889" y="23161917"/>
            <a:chExt cx="12760032" cy="2185316"/>
          </a:xfrm>
        </p:grpSpPr>
        <p:sp>
          <p:nvSpPr>
            <p:cNvPr id="224" name="Rectángulo 223">
              <a:extLst>
                <a:ext uri="{FF2B5EF4-FFF2-40B4-BE49-F238E27FC236}">
                  <a16:creationId xmlns="" xmlns:a16="http://schemas.microsoft.com/office/drawing/2014/main" id="{F5A82B2A-AAF1-4865-9D42-D041C69C5232}"/>
                </a:ext>
              </a:extLst>
            </p:cNvPr>
            <p:cNvSpPr/>
            <p:nvPr/>
          </p:nvSpPr>
          <p:spPr>
            <a:xfrm>
              <a:off x="37522546" y="24577792"/>
              <a:ext cx="1223424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authors declare no conflict of interest</a:t>
              </a:r>
            </a:p>
          </p:txBody>
        </p:sp>
        <p:sp>
          <p:nvSpPr>
            <p:cNvPr id="226" name="Rectángulo 225">
              <a:extLst>
                <a:ext uri="{FF2B5EF4-FFF2-40B4-BE49-F238E27FC236}">
                  <a16:creationId xmlns="" xmlns:a16="http://schemas.microsoft.com/office/drawing/2014/main" id="{590EA5C2-0ADC-453E-AC96-62787CE1393C}"/>
                </a:ext>
              </a:extLst>
            </p:cNvPr>
            <p:cNvSpPr/>
            <p:nvPr/>
          </p:nvSpPr>
          <p:spPr>
            <a:xfrm>
              <a:off x="37392889" y="23161917"/>
              <a:ext cx="12760032" cy="1232808"/>
            </a:xfrm>
            <a:prstGeom prst="rect">
              <a:avLst/>
            </a:prstGeom>
            <a:gradFill flip="none" rotWithShape="1">
              <a:gsLst>
                <a:gs pos="0">
                  <a:srgbClr val="5B1F2B">
                    <a:tint val="66000"/>
                    <a:satMod val="160000"/>
                  </a:srgbClr>
                </a:gs>
                <a:gs pos="50000">
                  <a:srgbClr val="5B1F2B">
                    <a:tint val="44500"/>
                    <a:satMod val="160000"/>
                  </a:srgbClr>
                </a:gs>
                <a:gs pos="100000">
                  <a:srgbClr val="5B1F2B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29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529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CONFLICTS OF INTEREST</a:t>
              </a:r>
              <a:r>
                <a:rPr lang="en-US" sz="529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52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529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8" name="Grupo 227">
            <a:extLst>
              <a:ext uri="{FF2B5EF4-FFF2-40B4-BE49-F238E27FC236}">
                <a16:creationId xmlns="" xmlns:a16="http://schemas.microsoft.com/office/drawing/2014/main" id="{D80E2F63-5452-44E4-A0B7-87B3EC741841}"/>
              </a:ext>
            </a:extLst>
          </p:cNvPr>
          <p:cNvGrpSpPr/>
          <p:nvPr/>
        </p:nvGrpSpPr>
        <p:grpSpPr>
          <a:xfrm>
            <a:off x="35762249" y="29089806"/>
            <a:ext cx="14366522" cy="2051731"/>
            <a:chOff x="37397769" y="22534286"/>
            <a:chExt cx="12721693" cy="2076684"/>
          </a:xfrm>
        </p:grpSpPr>
        <p:sp>
          <p:nvSpPr>
            <p:cNvPr id="229" name="Rectángulo 228">
              <a:extLst>
                <a:ext uri="{FF2B5EF4-FFF2-40B4-BE49-F238E27FC236}">
                  <a16:creationId xmlns="" xmlns:a16="http://schemas.microsoft.com/office/drawing/2014/main" id="{6FD78653-7540-4949-BD61-08BA53C6B563}"/>
                </a:ext>
              </a:extLst>
            </p:cNvPr>
            <p:cNvSpPr/>
            <p:nvPr/>
          </p:nvSpPr>
          <p:spPr>
            <a:xfrm>
              <a:off x="37397769" y="23894475"/>
              <a:ext cx="12650303" cy="71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>
                <a:buAutoNum type="arabicPeriod"/>
              </a:pPr>
              <a:endParaRPr lang="cs-CZ" sz="4000" dirty="0"/>
            </a:p>
          </p:txBody>
        </p:sp>
        <p:sp>
          <p:nvSpPr>
            <p:cNvPr id="247" name="Rectángulo 246">
              <a:extLst>
                <a:ext uri="{FF2B5EF4-FFF2-40B4-BE49-F238E27FC236}">
                  <a16:creationId xmlns="" xmlns:a16="http://schemas.microsoft.com/office/drawing/2014/main" id="{885A0522-8F48-4661-97CC-E9A511CC4512}"/>
                </a:ext>
              </a:extLst>
            </p:cNvPr>
            <p:cNvSpPr/>
            <p:nvPr/>
          </p:nvSpPr>
          <p:spPr>
            <a:xfrm>
              <a:off x="37422184" y="22534286"/>
              <a:ext cx="12697278" cy="1232808"/>
            </a:xfrm>
            <a:prstGeom prst="rect">
              <a:avLst/>
            </a:prstGeom>
            <a:gradFill flip="none" rotWithShape="1">
              <a:gsLst>
                <a:gs pos="0">
                  <a:srgbClr val="5B1F2B">
                    <a:tint val="66000"/>
                    <a:satMod val="160000"/>
                  </a:srgbClr>
                </a:gs>
                <a:gs pos="50000">
                  <a:srgbClr val="5B1F2B">
                    <a:tint val="44500"/>
                    <a:satMod val="160000"/>
                  </a:srgbClr>
                </a:gs>
                <a:gs pos="100000">
                  <a:srgbClr val="5B1F2B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47" tIns="50373" rIns="100747" bIns="50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29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529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</a:t>
              </a:r>
              <a:r>
                <a:rPr lang="en-US" sz="529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sz="5289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52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48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9892" y="7396728"/>
            <a:ext cx="20043108" cy="91854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1" name="Tabulka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3522"/>
              </p:ext>
            </p:extLst>
          </p:nvPr>
        </p:nvGraphicFramePr>
        <p:xfrm>
          <a:off x="15353281" y="21409415"/>
          <a:ext cx="20043108" cy="14447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3714"/>
                <a:gridCol w="3191361"/>
                <a:gridCol w="2191658"/>
                <a:gridCol w="3845013"/>
                <a:gridCol w="3191362"/>
              </a:tblGrid>
              <a:tr h="74475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Table: Prevalence of high CAVI and risk factors related using a Univariate Analysis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CAVI values (%)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10.03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25-44/Age 45-64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/17.1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19.229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9.785-37.790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Male/Female gender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 /6.4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2.454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1.802-3.342</a:t>
                      </a:r>
                      <a:endParaRPr lang="cs-CZ" sz="4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High/Normal BP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19.1/3.3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7.009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4.819-10.194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With/Without Dysglycemia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23.1/7.7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3.589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2.586-4.980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27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With/Without Abdominal Obesity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12.9/6.3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2.202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1.584-3.062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High/Normal Triglycerides</a:t>
                      </a:r>
                      <a:endParaRPr lang="cs-CZ" sz="4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18.2/8.0 </a:t>
                      </a:r>
                      <a:endParaRPr lang="cs-CZ" sz="4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2.561</a:t>
                      </a:r>
                      <a:endParaRPr lang="cs-CZ" sz="4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1.867-3.514</a:t>
                      </a:r>
                      <a:endParaRPr lang="cs-CZ" sz="4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Low/Normal HDL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10.2/10.0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1.026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0.664-1.587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27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With/Without Metabolic Syndrome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20.9/6.7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3.662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2.7-4.967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Smoker/Non Smoker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7.7/10.7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0.696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0.475-1.020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0.073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4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High/Normal TC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12.8/7.5 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1.798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1.328-2.433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cs-CZ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6827" y="252354"/>
            <a:ext cx="8505825" cy="30289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5808613" y="30553252"/>
            <a:ext cx="146968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Laucevičius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Medicina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2015; 51: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152–158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cs-CZ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Jpn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2019; 42: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1223–1230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JASH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2013; 7: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426–431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Zhao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40: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312–317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Topouchian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36: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824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Nagayama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Atheroscler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Thromb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25: 621–633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indent="-742950">
              <a:buAutoNum type="arabicPeriod"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3665</TotalTime>
  <Words>766</Words>
  <Application>Microsoft Office PowerPoint</Application>
  <PresentationFormat>Vlastní</PresentationFormat>
  <Paragraphs>101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Iglesias</dc:creator>
  <cp:lastModifiedBy>Iuliia Pavlovska</cp:lastModifiedBy>
  <cp:revision>611</cp:revision>
  <dcterms:created xsi:type="dcterms:W3CDTF">2020-01-13T12:58:43Z</dcterms:created>
  <dcterms:modified xsi:type="dcterms:W3CDTF">2020-03-05T11:41:18Z</dcterms:modified>
</cp:coreProperties>
</file>